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1" r:id="rId10"/>
    <p:sldId id="260" r:id="rId11"/>
    <p:sldId id="268" r:id="rId12"/>
    <p:sldId id="259" r:id="rId13"/>
    <p:sldId id="269" r:id="rId14"/>
    <p:sldId id="270" r:id="rId15"/>
    <p:sldId id="271" r:id="rId16"/>
    <p:sldId id="272" r:id="rId17"/>
    <p:sldId id="258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45"/>
    <p:restoredTop sz="94636"/>
  </p:normalViewPr>
  <p:slideViewPr>
    <p:cSldViewPr snapToGrid="0" snapToObjects="1">
      <p:cViewPr varScale="1">
        <p:scale>
          <a:sx n="124" d="100"/>
          <a:sy n="124" d="100"/>
        </p:scale>
        <p:origin x="176" y="4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A08BAD-04ED-244C-92B6-E3671520D864}" type="datetimeFigureOut">
              <a:rPr lang="en-US" smtClean="0"/>
              <a:t>8/27/17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9420B-0DAF-E943-A682-96A9F2947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80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</a:t>
            </a:r>
            <a:r>
              <a:rPr lang="en-US" sz="3600" dirty="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11: Deployment Pipelines</a:t>
            </a:r>
            <a:endParaRPr lang="en-US" sz="36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6436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Pipeline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Prove production-readiness for every change</a:t>
            </a:r>
          </a:p>
          <a:p>
            <a:pPr lvl="1"/>
            <a:r>
              <a:rPr lang="en-US" dirty="0" smtClean="0"/>
              <a:t>All changes are potential </a:t>
            </a:r>
            <a:r>
              <a:rPr lang="en-US" dirty="0" err="1" smtClean="0"/>
              <a:t>releaseable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Only </a:t>
            </a:r>
            <a:r>
              <a:rPr lang="en-US" dirty="0" smtClean="0"/>
              <a:t>build your binaries once.</a:t>
            </a:r>
          </a:p>
          <a:p>
            <a:pPr lvl="1"/>
            <a:r>
              <a:rPr lang="en-US" dirty="0" smtClean="0"/>
              <a:t>Don’t keep re-compiling or packaging app at each stage to minimize introduction of configuration inconsistencies.</a:t>
            </a:r>
          </a:p>
          <a:p>
            <a:pPr lvl="1"/>
            <a:r>
              <a:rPr lang="en-US" dirty="0" smtClean="0"/>
              <a:t>Store application artifacts in a repository (example: </a:t>
            </a:r>
            <a:r>
              <a:rPr lang="en-US" dirty="0" err="1" smtClean="0"/>
              <a:t>Artifactory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Deploy the same way to every environment.</a:t>
            </a:r>
          </a:p>
          <a:p>
            <a:pPr lvl="1"/>
            <a:r>
              <a:rPr lang="en-US" dirty="0" smtClean="0"/>
              <a:t>Use the same script to deploy to a dev </a:t>
            </a:r>
            <a:r>
              <a:rPr lang="en-US" dirty="0" smtClean="0"/>
              <a:t>laptop, a test virtual machine, and </a:t>
            </a:r>
            <a:r>
              <a:rPr lang="en-US" dirty="0" smtClean="0"/>
              <a:t>a public cloud </a:t>
            </a:r>
            <a:r>
              <a:rPr lang="en-US" dirty="0" smtClean="0"/>
              <a:t>instance.</a:t>
            </a:r>
            <a:endParaRPr lang="en-US" dirty="0" smtClean="0"/>
          </a:p>
          <a:p>
            <a:pPr lvl="1"/>
            <a:r>
              <a:rPr lang="en-US" dirty="0" smtClean="0"/>
              <a:t>Store environment-specific configurations in separate files.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If any part of the pipeline fails, stop the line.</a:t>
            </a:r>
          </a:p>
          <a:p>
            <a:pPr lvl="1"/>
            <a:r>
              <a:rPr lang="en-US" dirty="0" smtClean="0"/>
              <a:t>If a deployment to an environment fails, the whole team owns that failure and every effort should be taken to fix it.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631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Fan-in Pipelines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3029" y="1446087"/>
            <a:ext cx="6914508" cy="518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425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library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Oftentimes pipelines behave in similar ways</a:t>
            </a:r>
          </a:p>
          <a:p>
            <a:pPr lvl="1"/>
            <a:r>
              <a:rPr lang="en-US" dirty="0" smtClean="0"/>
              <a:t>Same stages or method calls</a:t>
            </a:r>
          </a:p>
          <a:p>
            <a:r>
              <a:rPr lang="en-US" dirty="0" smtClean="0"/>
              <a:t>We can create reusable pipeline code modules to share methods across multiple pipelines.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25" y="4019146"/>
            <a:ext cx="5351837" cy="250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23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An open-source automation server written in Java.</a:t>
            </a:r>
          </a:p>
          <a:p>
            <a:endParaRPr lang="en-US" dirty="0" smtClean="0"/>
          </a:p>
          <a:p>
            <a:r>
              <a:rPr lang="en-US" dirty="0" smtClean="0"/>
              <a:t>Started at Sun Microsystems in 2004 and known as the Hudson project.</a:t>
            </a:r>
          </a:p>
          <a:p>
            <a:endParaRPr lang="en-US" dirty="0" smtClean="0"/>
          </a:p>
          <a:p>
            <a:r>
              <a:rPr lang="en-US" dirty="0" smtClean="0"/>
              <a:t>Forked in 2011 after Oracle bought Sun Microsystems and renamed Jenkins.</a:t>
            </a:r>
          </a:p>
          <a:p>
            <a:endParaRPr lang="en-US" dirty="0" smtClean="0"/>
          </a:p>
          <a:p>
            <a:r>
              <a:rPr lang="en-US" dirty="0" smtClean="0"/>
              <a:t>Commercial version available from </a:t>
            </a:r>
            <a:r>
              <a:rPr lang="en-US" dirty="0" err="1" smtClean="0"/>
              <a:t>CloudBees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038" y="177800"/>
            <a:ext cx="1517436" cy="151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68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Launching Jenkins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967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 key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/>
              <a:t>Jobs</a:t>
            </a:r>
            <a:r>
              <a:rPr lang="en-US" dirty="0" smtClean="0"/>
              <a:t>: define a specific set of tasks (workflow) which Jenkins will execute.</a:t>
            </a:r>
          </a:p>
          <a:p>
            <a:endParaRPr lang="en-US" dirty="0" smtClean="0"/>
          </a:p>
          <a:p>
            <a:r>
              <a:rPr lang="en-US" b="1" dirty="0" smtClean="0"/>
              <a:t>Workspace</a:t>
            </a:r>
            <a:r>
              <a:rPr lang="en-US" dirty="0" smtClean="0"/>
              <a:t>: a directory location on a Jenkins-managed system were a job will execute.</a:t>
            </a:r>
          </a:p>
          <a:p>
            <a:endParaRPr lang="en-US" dirty="0" smtClean="0"/>
          </a:p>
          <a:p>
            <a:r>
              <a:rPr lang="en-US" b="1" dirty="0" smtClean="0"/>
              <a:t>Executors</a:t>
            </a:r>
            <a:r>
              <a:rPr lang="en-US" dirty="0" smtClean="0"/>
              <a:t>: refers to the number of concurrent jobs that will run on a Jenkins system.</a:t>
            </a:r>
          </a:p>
          <a:p>
            <a:endParaRPr lang="en-US" dirty="0" smtClean="0"/>
          </a:p>
          <a:p>
            <a:r>
              <a:rPr lang="en-US" b="1" dirty="0" smtClean="0"/>
              <a:t>Environment variables</a:t>
            </a:r>
            <a:r>
              <a:rPr lang="en-US" dirty="0" smtClean="0"/>
              <a:t>: key/value pairs which a running job can use as input parameters.</a:t>
            </a:r>
          </a:p>
          <a:p>
            <a:endParaRPr lang="en-US" dirty="0" smtClean="0"/>
          </a:p>
          <a:p>
            <a:r>
              <a:rPr lang="en-US" b="1" dirty="0" smtClean="0"/>
              <a:t>Plugins</a:t>
            </a:r>
            <a:r>
              <a:rPr lang="en-US" dirty="0" smtClean="0"/>
              <a:t>: software modules which expand Jenkins functionality.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627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Let’s create a freestyle job.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Assignment </a:t>
            </a:r>
            <a:r>
              <a:rPr lang="en-US" dirty="0"/>
              <a:t>9</a:t>
            </a:r>
            <a:endParaRPr lang="en-US" dirty="0" smtClean="0"/>
          </a:p>
          <a:p>
            <a:r>
              <a:rPr lang="en-US" dirty="0" smtClean="0"/>
              <a:t>Read</a:t>
            </a:r>
            <a:r>
              <a:rPr lang="en-US" i="1" dirty="0" smtClean="0"/>
              <a:t> Infrastructure as Code </a:t>
            </a:r>
            <a:r>
              <a:rPr lang="en-US" dirty="0" smtClean="0"/>
              <a:t>Chapters</a:t>
            </a:r>
            <a:r>
              <a:rPr lang="en-US" i="1" dirty="0" smtClean="0"/>
              <a:t> 9 &amp; 10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509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Deployment Pipelines</a:t>
            </a:r>
            <a:endParaRPr lang="en-US" dirty="0" smtClean="0"/>
          </a:p>
          <a:p>
            <a:r>
              <a:rPr lang="en-US" dirty="0" smtClean="0"/>
              <a:t>Jenkins</a:t>
            </a:r>
          </a:p>
          <a:p>
            <a:r>
              <a:rPr lang="en-US" dirty="0" smtClean="0"/>
              <a:t>Jenkins Scripted Pipelines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deployment pipeline is used to </a:t>
            </a:r>
            <a:r>
              <a:rPr lang="en-US" b="1" dirty="0" smtClean="0"/>
              <a:t>manage</a:t>
            </a:r>
            <a:r>
              <a:rPr lang="en-US" dirty="0" smtClean="0"/>
              <a:t> the deployment and </a:t>
            </a:r>
            <a:r>
              <a:rPr lang="en-US" b="1" dirty="0" smtClean="0"/>
              <a:t>testing</a:t>
            </a:r>
            <a:r>
              <a:rPr lang="en-US" dirty="0" smtClean="0"/>
              <a:t> of software using a set of </a:t>
            </a:r>
            <a:r>
              <a:rPr lang="en-US" b="1" dirty="0" smtClean="0"/>
              <a:t>validation stages </a:t>
            </a:r>
            <a:r>
              <a:rPr lang="en-US" dirty="0" smtClean="0"/>
              <a:t>whenever there is a </a:t>
            </a:r>
            <a:r>
              <a:rPr lang="en-US" b="1" dirty="0" smtClean="0"/>
              <a:t>code change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130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Software is automatically built and tested (“ready-to-go”)</a:t>
            </a:r>
          </a:p>
          <a:p>
            <a:endParaRPr lang="en-US" dirty="0"/>
          </a:p>
          <a:p>
            <a:r>
              <a:rPr lang="en-US" dirty="0" smtClean="0"/>
              <a:t>Making changes to software is much easier.</a:t>
            </a:r>
          </a:p>
          <a:p>
            <a:pPr lvl="1"/>
            <a:r>
              <a:rPr lang="en-US" dirty="0" smtClean="0"/>
              <a:t>Every change is tested the same way</a:t>
            </a:r>
          </a:p>
          <a:p>
            <a:pPr lvl="1"/>
            <a:r>
              <a:rPr lang="en-US" dirty="0" smtClean="0"/>
              <a:t>Easier to automatically deploy changes versus using manual methods</a:t>
            </a:r>
          </a:p>
          <a:p>
            <a:pPr lvl="1"/>
            <a:r>
              <a:rPr lang="en-US" dirty="0" smtClean="0"/>
              <a:t>Reinforces practice of using small batch sizes</a:t>
            </a:r>
          </a:p>
          <a:p>
            <a:pPr lvl="1"/>
            <a:endParaRPr lang="en-US" dirty="0"/>
          </a:p>
          <a:p>
            <a:r>
              <a:rPr lang="en-US" dirty="0" smtClean="0"/>
              <a:t>Compliance and governance tasks are easier.</a:t>
            </a:r>
          </a:p>
          <a:p>
            <a:pPr lvl="1"/>
            <a:r>
              <a:rPr lang="en-US" dirty="0" smtClean="0"/>
              <a:t>Traceability improved and tests are enforced.</a:t>
            </a:r>
          </a:p>
          <a:p>
            <a:pPr lvl="1"/>
            <a:r>
              <a:rPr lang="en-US" dirty="0" smtClean="0"/>
              <a:t>Reduces need for heavy change control tasks.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5478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Local development stage</a:t>
            </a:r>
          </a:p>
          <a:p>
            <a:pPr lvl="1"/>
            <a:r>
              <a:rPr lang="en-US" dirty="0" smtClean="0"/>
              <a:t>Developers run and test software on their local workstation</a:t>
            </a:r>
          </a:p>
          <a:p>
            <a:pPr lvl="2"/>
            <a:r>
              <a:rPr lang="en-US" dirty="0" smtClean="0"/>
              <a:t>Natively, virtual machine (vagrant), container</a:t>
            </a:r>
          </a:p>
          <a:p>
            <a:pPr lvl="1"/>
            <a:r>
              <a:rPr lang="en-US" b="1" dirty="0" err="1" smtClean="0"/>
              <a:t>Linting</a:t>
            </a:r>
            <a:r>
              <a:rPr lang="en-US" dirty="0" smtClean="0"/>
              <a:t>: a static code analysis process which identifies common syntax and style defects using a linter application.</a:t>
            </a:r>
          </a:p>
          <a:p>
            <a:pPr lvl="1"/>
            <a:r>
              <a:rPr lang="en-US" dirty="0" smtClean="0"/>
              <a:t>Unit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796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Build stage</a:t>
            </a:r>
          </a:p>
          <a:p>
            <a:pPr lvl="1"/>
            <a:r>
              <a:rPr lang="en-US" dirty="0" smtClean="0"/>
              <a:t>Usually triggered when a developer checks new code into a VCS</a:t>
            </a:r>
          </a:p>
          <a:p>
            <a:pPr lvl="1"/>
            <a:r>
              <a:rPr lang="en-US" dirty="0" err="1" smtClean="0"/>
              <a:t>Linting</a:t>
            </a:r>
            <a:r>
              <a:rPr lang="en-US" dirty="0" smtClean="0"/>
              <a:t> process</a:t>
            </a:r>
          </a:p>
          <a:p>
            <a:pPr lvl="1"/>
            <a:r>
              <a:rPr lang="en-US" dirty="0" smtClean="0"/>
              <a:t>Code compilation (when necessary)</a:t>
            </a:r>
          </a:p>
          <a:p>
            <a:pPr lvl="1"/>
            <a:r>
              <a:rPr lang="en-US" dirty="0" smtClean="0"/>
              <a:t>Unit tests</a:t>
            </a:r>
          </a:p>
          <a:p>
            <a:pPr lvl="1"/>
            <a:r>
              <a:rPr lang="en-US" dirty="0" smtClean="0"/>
              <a:t>Possible local execution tests</a:t>
            </a:r>
          </a:p>
          <a:p>
            <a:pPr lvl="1"/>
            <a:r>
              <a:rPr lang="en-US" dirty="0" smtClean="0"/>
              <a:t>Package code and store in an </a:t>
            </a:r>
            <a:r>
              <a:rPr lang="en-US" b="1" dirty="0" smtClean="0"/>
              <a:t>artifact repository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38654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Testing stage</a:t>
            </a:r>
          </a:p>
          <a:p>
            <a:pPr lvl="1"/>
            <a:r>
              <a:rPr lang="en-US" dirty="0" smtClean="0"/>
              <a:t>Code artifact is deployed to a testing environment</a:t>
            </a:r>
          </a:p>
          <a:p>
            <a:pPr lvl="1"/>
            <a:r>
              <a:rPr lang="en-US" dirty="0" smtClean="0"/>
              <a:t>Automated API and/or GUI tests are run against environment</a:t>
            </a:r>
          </a:p>
          <a:p>
            <a:pPr lvl="2"/>
            <a:r>
              <a:rPr lang="en-US" dirty="0" smtClean="0"/>
              <a:t>Both integration and end-to-end testing</a:t>
            </a:r>
          </a:p>
          <a:p>
            <a:pPr lvl="2"/>
            <a:r>
              <a:rPr lang="en-US" dirty="0" smtClean="0"/>
              <a:t>May leverage a grid-based testing solution</a:t>
            </a:r>
          </a:p>
          <a:p>
            <a:pPr lvl="1"/>
            <a:r>
              <a:rPr lang="en-US" dirty="0" smtClean="0"/>
              <a:t>Non-functional testing (service resiliency)</a:t>
            </a:r>
          </a:p>
          <a:p>
            <a:pPr lvl="1"/>
            <a:r>
              <a:rPr lang="en-US" dirty="0" smtClean="0"/>
              <a:t>Performance testing</a:t>
            </a:r>
          </a:p>
          <a:p>
            <a:pPr lvl="1"/>
            <a:r>
              <a:rPr lang="en-US" dirty="0" smtClean="0"/>
              <a:t>Manual testing (pipeline is stopped and manually retriggered)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698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Pipeline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Production deployment stage/ release</a:t>
            </a:r>
          </a:p>
          <a:p>
            <a:pPr lvl="1"/>
            <a:r>
              <a:rPr lang="en-US" dirty="0" smtClean="0"/>
              <a:t>Code artifact is deployed to production environment</a:t>
            </a:r>
          </a:p>
          <a:p>
            <a:pPr lvl="2"/>
            <a:r>
              <a:rPr lang="en-US" dirty="0" smtClean="0"/>
              <a:t>May be first applied to a staging environment for further testing before production</a:t>
            </a:r>
          </a:p>
          <a:p>
            <a:pPr lvl="1"/>
            <a:r>
              <a:rPr lang="en-US" dirty="0" smtClean="0"/>
              <a:t>Automated smoke tests are run against deployment to validate application working properly</a:t>
            </a:r>
          </a:p>
        </p:txBody>
      </p:sp>
    </p:spTree>
    <p:extLst>
      <p:ext uri="{BB962C8B-B14F-4D97-AF65-F5344CB8AC3E}">
        <p14:creationId xmlns:p14="http://schemas.microsoft.com/office/powerpoint/2010/main" val="823190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700"/>
            <a:ext cx="9144000" cy="655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29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24986</TotalTime>
  <Words>579</Words>
  <Application>Microsoft Macintosh PowerPoint</Application>
  <PresentationFormat>On-screen Show (4:3)</PresentationFormat>
  <Paragraphs>95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Calibri</vt:lpstr>
      <vt:lpstr>Arial</vt:lpstr>
      <vt:lpstr>Office Theme</vt:lpstr>
      <vt:lpstr>DevOps &amp; Cloud Infrastructure SEIS 665 Week 11: Deployment Pipelines</vt:lpstr>
      <vt:lpstr>Agenda</vt:lpstr>
      <vt:lpstr>Deployment Pipeline</vt:lpstr>
      <vt:lpstr>Pipeline Benefits</vt:lpstr>
      <vt:lpstr>Basic Pipeline Design</vt:lpstr>
      <vt:lpstr>Basic Pipeline Design</vt:lpstr>
      <vt:lpstr>Basic Pipeline Design</vt:lpstr>
      <vt:lpstr>Basic Pipeline Design</vt:lpstr>
      <vt:lpstr>PowerPoint Presentation</vt:lpstr>
      <vt:lpstr>Deployment Pipeline Practices</vt:lpstr>
      <vt:lpstr>Fan-in Pipelines</vt:lpstr>
      <vt:lpstr>Shared library pattern</vt:lpstr>
      <vt:lpstr>Jenkins</vt:lpstr>
      <vt:lpstr>Launching Jenkins</vt:lpstr>
      <vt:lpstr>Jenkins key terms</vt:lpstr>
      <vt:lpstr>Jobs</vt:lpstr>
      <vt:lpstr>Homework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Baker, Jason D.</cp:lastModifiedBy>
  <cp:revision>231</cp:revision>
  <dcterms:created xsi:type="dcterms:W3CDTF">2016-04-18T21:29:35Z</dcterms:created>
  <dcterms:modified xsi:type="dcterms:W3CDTF">2017-08-28T01:51:58Z</dcterms:modified>
</cp:coreProperties>
</file>

<file path=docProps/thumbnail.jpeg>
</file>